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68" r:id="rId2"/>
  </p:sldMasterIdLst>
  <p:notesMasterIdLst>
    <p:notesMasterId r:id="rId13"/>
  </p:notesMasterIdLst>
  <p:sldIdLst>
    <p:sldId id="261" r:id="rId3"/>
    <p:sldId id="285" r:id="rId4"/>
    <p:sldId id="348" r:id="rId5"/>
    <p:sldId id="349" r:id="rId6"/>
    <p:sldId id="345" r:id="rId7"/>
    <p:sldId id="346" r:id="rId8"/>
    <p:sldId id="352" r:id="rId9"/>
    <p:sldId id="347" r:id="rId10"/>
    <p:sldId id="350" r:id="rId11"/>
    <p:sldId id="351" r:id="rId12"/>
  </p:sldIdLst>
  <p:sldSz cx="12192000" cy="68580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3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99FF66"/>
    <a:srgbClr val="99CCFF"/>
    <a:srgbClr val="3399FF"/>
    <a:srgbClr val="00FF00"/>
    <a:srgbClr val="FFFFCC"/>
    <a:srgbClr val="CCECFF"/>
    <a:srgbClr val="33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88244" autoAdjust="0"/>
  </p:normalViewPr>
  <p:slideViewPr>
    <p:cSldViewPr snapToGrid="0">
      <p:cViewPr varScale="1">
        <p:scale>
          <a:sx n="63" d="100"/>
          <a:sy n="63" d="100"/>
        </p:scale>
        <p:origin x="792" y="58"/>
      </p:cViewPr>
      <p:guideLst>
        <p:guide orient="horz" pos="2160"/>
        <p:guide pos="3840"/>
        <p:guide pos="338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viewProps" Target="viewProps.xml" /><Relationship Id="rId10" Type="http://schemas.openxmlformats.org/officeDocument/2006/relationships/slide" Target="slides/slide8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8D5D9-AC6B-4737-AA94-05AA959A7C83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02D98-0474-4D2F-B7C0-9AD8827C66E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2784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02D98-0474-4D2F-B7C0-9AD8827C66E3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8154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23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936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9538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6690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0514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8688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7009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726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1386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7682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13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4392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57843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8279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593288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1062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72008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65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916601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4213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26092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936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99917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1187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3139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14636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45370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729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165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03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667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269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5636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657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2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 /><Relationship Id="rId13" Type="http://schemas.openxmlformats.org/officeDocument/2006/relationships/slideLayout" Target="../slideLayouts/slideLayout30.xml" /><Relationship Id="rId18" Type="http://schemas.openxmlformats.org/officeDocument/2006/relationships/theme" Target="../theme/theme2.xml" /><Relationship Id="rId3" Type="http://schemas.openxmlformats.org/officeDocument/2006/relationships/slideLayout" Target="../slideLayouts/slideLayout20.xml" /><Relationship Id="rId7" Type="http://schemas.openxmlformats.org/officeDocument/2006/relationships/slideLayout" Target="../slideLayouts/slideLayout24.xml" /><Relationship Id="rId12" Type="http://schemas.openxmlformats.org/officeDocument/2006/relationships/slideLayout" Target="../slideLayouts/slideLayout29.xml" /><Relationship Id="rId17" Type="http://schemas.openxmlformats.org/officeDocument/2006/relationships/slideLayout" Target="../slideLayouts/slideLayout34.xml" /><Relationship Id="rId2" Type="http://schemas.openxmlformats.org/officeDocument/2006/relationships/slideLayout" Target="../slideLayouts/slideLayout19.xml" /><Relationship Id="rId16" Type="http://schemas.openxmlformats.org/officeDocument/2006/relationships/slideLayout" Target="../slideLayouts/slideLayout33.xml" /><Relationship Id="rId20" Type="http://schemas.openxmlformats.org/officeDocument/2006/relationships/image" Target="../media/image2.png" /><Relationship Id="rId1" Type="http://schemas.openxmlformats.org/officeDocument/2006/relationships/slideLayout" Target="../slideLayouts/slideLayout18.xml" /><Relationship Id="rId6" Type="http://schemas.openxmlformats.org/officeDocument/2006/relationships/slideLayout" Target="../slideLayouts/slideLayout23.xml" /><Relationship Id="rId11" Type="http://schemas.openxmlformats.org/officeDocument/2006/relationships/slideLayout" Target="../slideLayouts/slideLayout28.xml" /><Relationship Id="rId5" Type="http://schemas.openxmlformats.org/officeDocument/2006/relationships/slideLayout" Target="../slideLayouts/slideLayout22.xml" /><Relationship Id="rId15" Type="http://schemas.openxmlformats.org/officeDocument/2006/relationships/slideLayout" Target="../slideLayouts/slideLayout32.xml" /><Relationship Id="rId10" Type="http://schemas.openxmlformats.org/officeDocument/2006/relationships/slideLayout" Target="../slideLayouts/slideLayout27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21.xml" /><Relationship Id="rId9" Type="http://schemas.openxmlformats.org/officeDocument/2006/relationships/slideLayout" Target="../slideLayouts/slideLayout26.xml" /><Relationship Id="rId14" Type="http://schemas.openxmlformats.org/officeDocument/2006/relationships/slideLayout" Target="../slideLayouts/slideLayout3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490" y="333465"/>
            <a:ext cx="10364451" cy="68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64928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4928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42BE90-4D7C-40F6-8B3C-A8BA5100B9BB}"/>
              </a:ext>
            </a:extLst>
          </p:cNvPr>
          <p:cNvSpPr txBox="1"/>
          <p:nvPr userDrawn="1"/>
        </p:nvSpPr>
        <p:spPr>
          <a:xfrm>
            <a:off x="10150029" y="818781"/>
            <a:ext cx="185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400" dirty="0">
                <a:solidFill>
                  <a:srgbClr val="3399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초심으로 기적을 </a:t>
            </a:r>
            <a:r>
              <a:rPr lang="en-US" altLang="ko-KR" sz="1400" dirty="0">
                <a:solidFill>
                  <a:srgbClr val="3399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!!!</a:t>
            </a:r>
            <a:endParaRPr lang="ko-KR" altLang="en-US" sz="1400" dirty="0">
              <a:solidFill>
                <a:srgbClr val="3399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830345ED-CC8C-4AF7-9AA9-DBFA9F9FD2B5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018" y="428224"/>
            <a:ext cx="2021428" cy="38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53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800" b="1" i="0" kern="1200" cap="all" baseline="0">
          <a:solidFill>
            <a:schemeClr val="tx1"/>
          </a:solidFill>
          <a:effectLst/>
          <a:latin typeface="나눔고딕 ExtraBold" panose="020D0904000000000000" pitchFamily="50" charset="-127"/>
          <a:ea typeface="나눔고딕 ExtraBold" panose="020D0904000000000000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09B76F4-967D-4361-8066-DCFBAE3F1C56}" type="datetimeFigureOut">
              <a:rPr lang="ko-KR" altLang="en-US" smtClean="0"/>
              <a:t>2019-01-24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36A5C47-F24A-4D3A-ADA7-0C10265E4B6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6702815-9C8E-4AB4-AED4-C322F7DA6CD5}"/>
              </a:ext>
            </a:extLst>
          </p:cNvPr>
          <p:cNvSpPr/>
          <p:nvPr userDrawn="1"/>
        </p:nvSpPr>
        <p:spPr>
          <a:xfrm>
            <a:off x="338609" y="465667"/>
            <a:ext cx="423333" cy="397933"/>
          </a:xfrm>
          <a:prstGeom prst="rect">
            <a:avLst/>
          </a:prstGeom>
          <a:solidFill>
            <a:schemeClr val="accent6">
              <a:lumMod val="50000"/>
            </a:schemeClr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dirty="0"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CD34A00C-F99E-4EE7-AFD2-68585F91D4F8}"/>
              </a:ext>
            </a:extLst>
          </p:cNvPr>
          <p:cNvCxnSpPr/>
          <p:nvPr userDrawn="1"/>
        </p:nvCxnSpPr>
        <p:spPr>
          <a:xfrm>
            <a:off x="330125" y="889001"/>
            <a:ext cx="10803542" cy="0"/>
          </a:xfrm>
          <a:prstGeom prst="line">
            <a:avLst/>
          </a:prstGeom>
          <a:ln w="22225"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64463D2-B845-4623-9DC7-C7A14C911EE9}"/>
              </a:ext>
            </a:extLst>
          </p:cNvPr>
          <p:cNvSpPr txBox="1"/>
          <p:nvPr userDrawn="1"/>
        </p:nvSpPr>
        <p:spPr>
          <a:xfrm>
            <a:off x="10150029" y="818781"/>
            <a:ext cx="185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400" dirty="0">
                <a:solidFill>
                  <a:srgbClr val="3399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초심으로 기적을 </a:t>
            </a:r>
            <a:r>
              <a:rPr lang="en-US" altLang="ko-KR" sz="1400" dirty="0">
                <a:solidFill>
                  <a:srgbClr val="3399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!!!</a:t>
            </a:r>
            <a:endParaRPr lang="ko-KR" altLang="en-US" sz="1400" dirty="0">
              <a:solidFill>
                <a:srgbClr val="3399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961542AC-1E2E-45BA-80D5-F587F5CB4E9B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018" y="428224"/>
            <a:ext cx="2021428" cy="38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4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ctr" defTabSz="914400" rtl="0" eaLnBrk="1" latinLnBrk="1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51012" y="2316785"/>
            <a:ext cx="8689976" cy="2509213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홈페이지 메뉴 </a:t>
            </a:r>
            <a:r>
              <a:rPr lang="ko-KR" altLang="en-US" sz="5400" dirty="0"/>
              <a:t>구성 안</a:t>
            </a:r>
            <a:br>
              <a:rPr lang="en-US" altLang="ko-KR" sz="54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endParaRPr lang="ko-KR" altLang="en-US" dirty="0">
              <a:solidFill>
                <a:srgbClr val="0066CC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751012" y="4902200"/>
            <a:ext cx="8689976" cy="13715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ko-KR" altLang="en-US" sz="1800" b="1" dirty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사무총장  김    중</a:t>
            </a:r>
            <a:endParaRPr lang="en-US" altLang="ko-KR" sz="1800" b="1" dirty="0">
              <a:latin typeface="나눔고딕 Light" panose="020D0904000000000000" pitchFamily="50" charset="-127"/>
              <a:ea typeface="나눔고딕 Light" panose="020D0904000000000000" pitchFamily="50" charset="-127"/>
            </a:endParaRPr>
          </a:p>
          <a:p>
            <a:pPr>
              <a:lnSpc>
                <a:spcPct val="100000"/>
              </a:lnSpc>
            </a:pPr>
            <a:r>
              <a:rPr lang="ko-KR" altLang="en-US" sz="1800" b="1" dirty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서울 문화 </a:t>
            </a:r>
            <a:r>
              <a:rPr lang="en-US" altLang="ko-KR" sz="1800" b="1" dirty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RC</a:t>
            </a:r>
          </a:p>
          <a:p>
            <a:pPr>
              <a:lnSpc>
                <a:spcPct val="100000"/>
              </a:lnSpc>
            </a:pPr>
            <a:r>
              <a:rPr lang="en-US" altLang="ko-KR" sz="1800" b="1" dirty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2019. 01. 21</a:t>
            </a:r>
            <a:endParaRPr lang="ko-KR" altLang="en-US" sz="1800" b="1" dirty="0">
              <a:latin typeface="나눔고딕 Light" panose="020D0904000000000000" pitchFamily="50" charset="-127"/>
              <a:ea typeface="나눔고딕 Light" panose="020D0904000000000000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46410" y="1897000"/>
            <a:ext cx="2820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>
                <a:solidFill>
                  <a:srgbClr val="0066CC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2018-19 3650</a:t>
            </a:r>
            <a:r>
              <a:rPr lang="ko-KR" altLang="en-US" sz="2400" b="1" dirty="0">
                <a:solidFill>
                  <a:srgbClr val="0066CC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지구</a:t>
            </a:r>
            <a:endParaRPr lang="ko-KR" altLang="en-US" sz="2400" dirty="0">
              <a:solidFill>
                <a:srgbClr val="0066CC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322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>
          <a:xfrm>
            <a:off x="780484" y="447676"/>
            <a:ext cx="4017534" cy="461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effectLst/>
                <a:latin typeface="다음_SemiBold" panose="02000700060000000000" pitchFamily="2" charset="-127"/>
                <a:ea typeface="다음_SemiBold" panose="02000700060000000000" pitchFamily="2" charset="-127"/>
                <a:cs typeface="+mj-cs"/>
              </a:defRPr>
            </a:lvl1pPr>
          </a:lstStyle>
          <a:p>
            <a:pPr algn="l"/>
            <a:endParaRPr lang="ko-KR" altLang="en-US" sz="2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7922A8E-8AAF-44AB-BE22-4F24CF153E51}"/>
              </a:ext>
            </a:extLst>
          </p:cNvPr>
          <p:cNvSpPr/>
          <p:nvPr/>
        </p:nvSpPr>
        <p:spPr>
          <a:xfrm>
            <a:off x="35356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RI3650</a:t>
            </a:r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지구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C86D139B-5E9D-4E4E-9B40-C7AAED5C941D}"/>
              </a:ext>
            </a:extLst>
          </p:cNvPr>
          <p:cNvSpPr/>
          <p:nvPr/>
        </p:nvSpPr>
        <p:spPr>
          <a:xfrm>
            <a:off x="267004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월례회의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725B226-536A-4ED6-AA55-4C378E02E7F0}"/>
              </a:ext>
            </a:extLst>
          </p:cNvPr>
          <p:cNvSpPr/>
          <p:nvPr/>
        </p:nvSpPr>
        <p:spPr>
          <a:xfrm>
            <a:off x="498652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총재월신</a:t>
            </a:r>
            <a:endParaRPr lang="en-US" altLang="ko-KR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 SEOUL)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A3FB589-B526-4643-8F87-BD817E8DC947}"/>
              </a:ext>
            </a:extLst>
          </p:cNvPr>
          <p:cNvSpPr/>
          <p:nvPr/>
        </p:nvSpPr>
        <p:spPr>
          <a:xfrm>
            <a:off x="730300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로타리클럽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61AB801-1AC7-4D32-B787-34801ADF2D3C}"/>
              </a:ext>
            </a:extLst>
          </p:cNvPr>
          <p:cNvSpPr/>
          <p:nvPr/>
        </p:nvSpPr>
        <p:spPr>
          <a:xfrm>
            <a:off x="961948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커뮤니티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FE87B490-C771-431F-AF10-D6D59F178E8C}"/>
              </a:ext>
            </a:extLst>
          </p:cNvPr>
          <p:cNvSpPr/>
          <p:nvPr/>
        </p:nvSpPr>
        <p:spPr>
          <a:xfrm>
            <a:off x="353568" y="4139184"/>
            <a:ext cx="1975104" cy="1030223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</a:t>
            </a:r>
            <a:r>
              <a:rPr lang="en-US" altLang="ko-KR" dirty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(ROTARY)</a:t>
            </a:r>
            <a:endParaRPr lang="ko-KR" altLang="en-US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F74806FE-72C0-4AF7-B77F-600801048A9A}"/>
              </a:ext>
            </a:extLst>
          </p:cNvPr>
          <p:cNvSpPr/>
          <p:nvPr/>
        </p:nvSpPr>
        <p:spPr>
          <a:xfrm>
            <a:off x="353568" y="5333999"/>
            <a:ext cx="1975104" cy="1030223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로타리재단</a:t>
            </a:r>
            <a:endParaRPr lang="en-US" altLang="ko-KR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(The ROTARY Foundation)</a:t>
            </a:r>
            <a:endParaRPr lang="ko-KR" altLang="en-US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93BD8E1E-0131-4CFA-9C61-B15FF8519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355730"/>
              </p:ext>
            </p:extLst>
          </p:nvPr>
        </p:nvGraphicFramePr>
        <p:xfrm>
          <a:off x="3730753" y="5029960"/>
          <a:ext cx="7924799" cy="1334262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511807">
                  <a:extLst>
                    <a:ext uri="{9D8B030D-6E8A-4147-A177-3AD203B41FA5}">
                      <a16:colId xmlns:a16="http://schemas.microsoft.com/office/drawing/2014/main" val="244624356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499999144"/>
                    </a:ext>
                  </a:extLst>
                </a:gridCol>
                <a:gridCol w="3974592">
                  <a:extLst>
                    <a:ext uri="{9D8B030D-6E8A-4147-A177-3AD203B41FA5}">
                      <a16:colId xmlns:a16="http://schemas.microsoft.com/office/drawing/2014/main" val="3669037886"/>
                    </a:ext>
                  </a:extLst>
                </a:gridCol>
              </a:tblGrid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로타리재단</a:t>
                      </a: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사명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역사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자금운영 원칙과 신뢰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재단기부 종류와 혜택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사명과 모토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역사와 실적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이사구성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투자방식과 업적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기부하는 방법들과 혜택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581859"/>
                  </a:ext>
                </a:extLst>
              </a:tr>
            </a:tbl>
          </a:graphicData>
        </a:graphic>
      </p:graphicFrame>
      <p:sp>
        <p:nvSpPr>
          <p:cNvPr id="20" name="타원 19">
            <a:extLst>
              <a:ext uri="{FF2B5EF4-FFF2-40B4-BE49-F238E27FC236}">
                <a16:creationId xmlns:a16="http://schemas.microsoft.com/office/drawing/2014/main" id="{B47327E4-CAAB-4FE7-9F78-19CFC96731CA}"/>
              </a:ext>
            </a:extLst>
          </p:cNvPr>
          <p:cNvSpPr/>
          <p:nvPr/>
        </p:nvSpPr>
        <p:spPr>
          <a:xfrm>
            <a:off x="3676084" y="4989865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DC1E2A89-57FE-42D6-ABFB-9B4860BEA3E8}"/>
              </a:ext>
            </a:extLst>
          </p:cNvPr>
          <p:cNvSpPr/>
          <p:nvPr/>
        </p:nvSpPr>
        <p:spPr>
          <a:xfrm>
            <a:off x="2267908" y="5414581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연결선: 꺾임 21">
            <a:extLst>
              <a:ext uri="{FF2B5EF4-FFF2-40B4-BE49-F238E27FC236}">
                <a16:creationId xmlns:a16="http://schemas.microsoft.com/office/drawing/2014/main" id="{7D795BC3-65B8-4B54-9A26-8937598D7C3B}"/>
              </a:ext>
            </a:extLst>
          </p:cNvPr>
          <p:cNvCxnSpPr>
            <a:stCxn id="21" idx="6"/>
            <a:endCxn id="20" idx="2"/>
          </p:cNvCxnSpPr>
          <p:nvPr/>
        </p:nvCxnSpPr>
        <p:spPr>
          <a:xfrm flipV="1">
            <a:off x="2389632" y="5050825"/>
            <a:ext cx="1286452" cy="424716"/>
          </a:xfrm>
          <a:prstGeom prst="bentConnector3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43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>
          <a:xfrm>
            <a:off x="780484" y="447676"/>
            <a:ext cx="4017534" cy="461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effectLst/>
                <a:latin typeface="다음_SemiBold" panose="02000700060000000000" pitchFamily="2" charset="-127"/>
                <a:ea typeface="다음_SemiBold" panose="02000700060000000000" pitchFamily="2" charset="-127"/>
                <a:cs typeface="+mj-cs"/>
              </a:defRPr>
            </a:lvl1pPr>
          </a:lstStyle>
          <a:p>
            <a:pPr algn="l"/>
            <a:endParaRPr lang="ko-KR" altLang="en-US" sz="2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7922A8E-8AAF-44AB-BE22-4F24CF153E51}"/>
              </a:ext>
            </a:extLst>
          </p:cNvPr>
          <p:cNvSpPr/>
          <p:nvPr/>
        </p:nvSpPr>
        <p:spPr>
          <a:xfrm>
            <a:off x="35356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RI3650</a:t>
            </a:r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지구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C86D139B-5E9D-4E4E-9B40-C7AAED5C941D}"/>
              </a:ext>
            </a:extLst>
          </p:cNvPr>
          <p:cNvSpPr/>
          <p:nvPr/>
        </p:nvSpPr>
        <p:spPr>
          <a:xfrm>
            <a:off x="267004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월례회의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725B226-536A-4ED6-AA55-4C378E02E7F0}"/>
              </a:ext>
            </a:extLst>
          </p:cNvPr>
          <p:cNvSpPr/>
          <p:nvPr/>
        </p:nvSpPr>
        <p:spPr>
          <a:xfrm>
            <a:off x="498652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총재월신</a:t>
            </a:r>
            <a:endParaRPr lang="en-US" altLang="ko-KR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 SEOUL)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A3FB589-B526-4643-8F87-BD817E8DC947}"/>
              </a:ext>
            </a:extLst>
          </p:cNvPr>
          <p:cNvSpPr/>
          <p:nvPr/>
        </p:nvSpPr>
        <p:spPr>
          <a:xfrm>
            <a:off x="730300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로타리클럽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61AB801-1AC7-4D32-B787-34801ADF2D3C}"/>
              </a:ext>
            </a:extLst>
          </p:cNvPr>
          <p:cNvSpPr/>
          <p:nvPr/>
        </p:nvSpPr>
        <p:spPr>
          <a:xfrm>
            <a:off x="961948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커뮤니티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FE87B490-C771-431F-AF10-D6D59F178E8C}"/>
              </a:ext>
            </a:extLst>
          </p:cNvPr>
          <p:cNvSpPr/>
          <p:nvPr/>
        </p:nvSpPr>
        <p:spPr>
          <a:xfrm>
            <a:off x="353568" y="4139184"/>
            <a:ext cx="1975104" cy="1030223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</a:t>
            </a:r>
            <a:r>
              <a:rPr lang="en-US" altLang="ko-KR" dirty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(ROTARY)</a:t>
            </a:r>
            <a:endParaRPr lang="ko-KR" altLang="en-US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F74806FE-72C0-4AF7-B77F-600801048A9A}"/>
              </a:ext>
            </a:extLst>
          </p:cNvPr>
          <p:cNvSpPr/>
          <p:nvPr/>
        </p:nvSpPr>
        <p:spPr>
          <a:xfrm>
            <a:off x="353568" y="5333999"/>
            <a:ext cx="1975104" cy="1030223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로타리재단</a:t>
            </a:r>
            <a:endParaRPr lang="en-US" altLang="ko-KR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(The ROTARY Foundation)</a:t>
            </a:r>
            <a:endParaRPr lang="ko-KR" altLang="en-US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" name="오른쪽 중괄호 1">
            <a:extLst>
              <a:ext uri="{FF2B5EF4-FFF2-40B4-BE49-F238E27FC236}">
                <a16:creationId xmlns:a16="http://schemas.microsoft.com/office/drawing/2014/main" id="{04726A5E-2A0D-4F0F-9029-31A459A489DC}"/>
              </a:ext>
            </a:extLst>
          </p:cNvPr>
          <p:cNvSpPr/>
          <p:nvPr/>
        </p:nvSpPr>
        <p:spPr>
          <a:xfrm>
            <a:off x="2481734" y="4198359"/>
            <a:ext cx="307517" cy="212140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C4C206-767D-4416-99BC-0CCFEA90D000}"/>
              </a:ext>
            </a:extLst>
          </p:cNvPr>
          <p:cNvSpPr txBox="1"/>
          <p:nvPr/>
        </p:nvSpPr>
        <p:spPr>
          <a:xfrm>
            <a:off x="2789251" y="5124950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배너로</a:t>
            </a:r>
            <a:r>
              <a:rPr lang="en-US" altLang="ko-KR" dirty="0"/>
              <a:t> </a:t>
            </a:r>
            <a:r>
              <a:rPr lang="ko-KR" altLang="en-US" dirty="0"/>
              <a:t>처리</a:t>
            </a:r>
            <a:endParaRPr lang="en-US" altLang="ko-KR" dirty="0"/>
          </a:p>
          <a:p>
            <a:r>
              <a:rPr lang="en-US" altLang="ko-KR" dirty="0"/>
              <a:t>(</a:t>
            </a:r>
            <a:r>
              <a:rPr lang="ko-KR" altLang="en-US" dirty="0"/>
              <a:t>내용 있음</a:t>
            </a:r>
            <a:r>
              <a:rPr lang="en-US" altLang="ko-KR" dirty="0"/>
              <a:t>,</a:t>
            </a:r>
          </a:p>
          <a:p>
            <a:r>
              <a:rPr lang="ko-KR" altLang="en-US" dirty="0"/>
              <a:t>링크 포함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330FC9B2-08C7-46E9-9EF8-26286647E5D0}"/>
              </a:ext>
            </a:extLst>
          </p:cNvPr>
          <p:cNvSpPr/>
          <p:nvPr/>
        </p:nvSpPr>
        <p:spPr>
          <a:xfrm>
            <a:off x="9070848" y="4679941"/>
            <a:ext cx="2523744" cy="518161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</a:t>
            </a:r>
            <a:r>
              <a:rPr lang="ko-KR" altLang="en-US" dirty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코리아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0D1BEC31-06DE-4C29-906E-EE4CFEA92B92}"/>
              </a:ext>
            </a:extLst>
          </p:cNvPr>
          <p:cNvSpPr/>
          <p:nvPr/>
        </p:nvSpPr>
        <p:spPr>
          <a:xfrm>
            <a:off x="9070848" y="5262635"/>
            <a:ext cx="2523744" cy="518161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한국로타리장학재단</a:t>
            </a:r>
            <a:endParaRPr lang="ko-KR" altLang="en-US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B3142B61-B0A5-459D-BE42-83B3A37F28F6}"/>
              </a:ext>
            </a:extLst>
          </p:cNvPr>
          <p:cNvSpPr/>
          <p:nvPr/>
        </p:nvSpPr>
        <p:spPr>
          <a:xfrm>
            <a:off x="9070848" y="5850370"/>
            <a:ext cx="2523744" cy="518161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한국로타리청소년연합</a:t>
            </a:r>
            <a:endParaRPr lang="ko-KR" altLang="en-US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583D22F6-7503-44DF-8F75-ADEF4C4666BF}"/>
              </a:ext>
            </a:extLst>
          </p:cNvPr>
          <p:cNvSpPr/>
          <p:nvPr/>
        </p:nvSpPr>
        <p:spPr>
          <a:xfrm>
            <a:off x="9070848" y="3517398"/>
            <a:ext cx="2523744" cy="518161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국제로타리</a:t>
            </a:r>
            <a:r>
              <a:rPr lang="ko-KR" altLang="en-US" dirty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한국지국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57103E96-6349-4D17-B3D9-CB71ED8CD37C}"/>
              </a:ext>
            </a:extLst>
          </p:cNvPr>
          <p:cNvSpPr/>
          <p:nvPr/>
        </p:nvSpPr>
        <p:spPr>
          <a:xfrm>
            <a:off x="9070848" y="4096515"/>
            <a:ext cx="2523744" cy="518161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한국로타리</a:t>
            </a:r>
            <a:r>
              <a:rPr lang="ko-KR" altLang="en-US" dirty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총재단</a:t>
            </a:r>
          </a:p>
        </p:txBody>
      </p:sp>
      <p:sp>
        <p:nvSpPr>
          <p:cNvPr id="17" name="오른쪽 중괄호 16">
            <a:extLst>
              <a:ext uri="{FF2B5EF4-FFF2-40B4-BE49-F238E27FC236}">
                <a16:creationId xmlns:a16="http://schemas.microsoft.com/office/drawing/2014/main" id="{BF425EF2-4643-432D-ABB3-7802F17C09A0}"/>
              </a:ext>
            </a:extLst>
          </p:cNvPr>
          <p:cNvSpPr/>
          <p:nvPr/>
        </p:nvSpPr>
        <p:spPr>
          <a:xfrm flipH="1">
            <a:off x="8566352" y="3517398"/>
            <a:ext cx="307516" cy="2802367"/>
          </a:xfrm>
          <a:prstGeom prst="rightBrace">
            <a:avLst>
              <a:gd name="adj1" fmla="val 2378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081EDE-B98B-4906-A3D5-F8B16F9036FE}"/>
              </a:ext>
            </a:extLst>
          </p:cNvPr>
          <p:cNvSpPr txBox="1"/>
          <p:nvPr/>
        </p:nvSpPr>
        <p:spPr>
          <a:xfrm>
            <a:off x="6966424" y="4797397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dirty="0"/>
              <a:t>배너로</a:t>
            </a:r>
            <a:r>
              <a:rPr lang="en-US" altLang="ko-KR" dirty="0"/>
              <a:t> </a:t>
            </a:r>
            <a:r>
              <a:rPr lang="ko-KR" altLang="en-US" dirty="0"/>
              <a:t>처리</a:t>
            </a:r>
            <a:endParaRPr lang="en-US" altLang="ko-KR" dirty="0"/>
          </a:p>
          <a:p>
            <a:pPr algn="r"/>
            <a:r>
              <a:rPr lang="en-US" altLang="ko-KR" dirty="0"/>
              <a:t>(</a:t>
            </a:r>
            <a:r>
              <a:rPr lang="ko-KR" altLang="en-US" dirty="0"/>
              <a:t>내용 없음</a:t>
            </a:r>
            <a:r>
              <a:rPr lang="en-US" altLang="ko-KR" dirty="0"/>
              <a:t>,</a:t>
            </a:r>
          </a:p>
          <a:p>
            <a:pPr algn="r"/>
            <a:r>
              <a:rPr lang="ko-KR" altLang="en-US" dirty="0"/>
              <a:t>링크 포함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756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>
          <a:xfrm>
            <a:off x="780484" y="447676"/>
            <a:ext cx="4017534" cy="461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effectLst/>
                <a:latin typeface="다음_SemiBold" panose="02000700060000000000" pitchFamily="2" charset="-127"/>
                <a:ea typeface="다음_SemiBold" panose="02000700060000000000" pitchFamily="2" charset="-127"/>
                <a:cs typeface="+mj-cs"/>
              </a:defRPr>
            </a:lvl1pPr>
          </a:lstStyle>
          <a:p>
            <a:pPr algn="l"/>
            <a:endParaRPr lang="ko-KR" altLang="en-US" sz="2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7922A8E-8AAF-44AB-BE22-4F24CF153E51}"/>
              </a:ext>
            </a:extLst>
          </p:cNvPr>
          <p:cNvSpPr/>
          <p:nvPr/>
        </p:nvSpPr>
        <p:spPr>
          <a:xfrm>
            <a:off x="35356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RI3650</a:t>
            </a:r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지구</a:t>
            </a:r>
          </a:p>
        </p:txBody>
      </p: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E9E1F8C9-847A-4ABC-8E30-E097EE462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257426"/>
              </p:ext>
            </p:extLst>
          </p:nvPr>
        </p:nvGraphicFramePr>
        <p:xfrm>
          <a:off x="1450849" y="2348462"/>
          <a:ext cx="9460991" cy="4432964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402079">
                  <a:extLst>
                    <a:ext uri="{9D8B030D-6E8A-4147-A177-3AD203B41FA5}">
                      <a16:colId xmlns:a16="http://schemas.microsoft.com/office/drawing/2014/main" val="2446243563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1499999144"/>
                    </a:ext>
                  </a:extLst>
                </a:gridCol>
                <a:gridCol w="5132832">
                  <a:extLst>
                    <a:ext uri="{9D8B030D-6E8A-4147-A177-3AD203B41FA5}">
                      <a16:colId xmlns:a16="http://schemas.microsoft.com/office/drawing/2014/main" val="3669037886"/>
                    </a:ext>
                  </a:extLst>
                </a:gridCol>
              </a:tblGrid>
              <a:tr h="44111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총재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인사말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이력사항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운영 방침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581859"/>
                  </a:ext>
                </a:extLst>
              </a:tr>
              <a:tr h="44111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임원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1292295"/>
                  </a:ext>
                </a:extLst>
              </a:tr>
              <a:tr h="44111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주요일정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569313"/>
                  </a:ext>
                </a:extLst>
              </a:tr>
              <a:tr h="190922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활동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회원 현황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재단기부 현황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지식 연수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총재 공식 방문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연수회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대회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주요 활동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클럽별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월별 현황 소개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연수자료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연수일정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지구팀연수회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차기회장연수회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지구협의회 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– 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관련 행사 및 자료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2386033"/>
                  </a:ext>
                </a:extLst>
              </a:tr>
              <a:tr h="44111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사무국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오시는 길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연락처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/E-mail</a:t>
                      </a: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4114640"/>
                  </a:ext>
                </a:extLst>
              </a:tr>
              <a:tr h="67128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연혁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총재단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지구약사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총재별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취임사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이력사항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지구운영방침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3855164"/>
                  </a:ext>
                </a:extLst>
              </a:tr>
            </a:tbl>
          </a:graphicData>
        </a:graphic>
      </p:graphicFrame>
      <p:sp>
        <p:nvSpPr>
          <p:cNvPr id="20" name="타원 19">
            <a:extLst>
              <a:ext uri="{FF2B5EF4-FFF2-40B4-BE49-F238E27FC236}">
                <a16:creationId xmlns:a16="http://schemas.microsoft.com/office/drawing/2014/main" id="{AA38A0AB-9405-42EE-B0F4-E1687D699AD8}"/>
              </a:ext>
            </a:extLst>
          </p:cNvPr>
          <p:cNvSpPr/>
          <p:nvPr/>
        </p:nvSpPr>
        <p:spPr>
          <a:xfrm>
            <a:off x="719524" y="1805749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8CD2A5AE-C128-40BA-B7D2-7BE014718246}"/>
              </a:ext>
            </a:extLst>
          </p:cNvPr>
          <p:cNvSpPr/>
          <p:nvPr/>
        </p:nvSpPr>
        <p:spPr>
          <a:xfrm>
            <a:off x="1396180" y="2275141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연결선: 꺾임 21">
            <a:extLst>
              <a:ext uri="{FF2B5EF4-FFF2-40B4-BE49-F238E27FC236}">
                <a16:creationId xmlns:a16="http://schemas.microsoft.com/office/drawing/2014/main" id="{1A96F4D4-F1E8-4A0C-83CA-87A8872EB08F}"/>
              </a:ext>
            </a:extLst>
          </p:cNvPr>
          <p:cNvCxnSpPr>
            <a:stCxn id="20" idx="4"/>
            <a:endCxn id="21" idx="2"/>
          </p:cNvCxnSpPr>
          <p:nvPr/>
        </p:nvCxnSpPr>
        <p:spPr>
          <a:xfrm rot="16200000" flipH="1">
            <a:off x="884067" y="1823988"/>
            <a:ext cx="408432" cy="615794"/>
          </a:xfrm>
          <a:prstGeom prst="bentConnector2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DA87B1D4-E480-479E-9094-39830ADC0736}"/>
              </a:ext>
            </a:extLst>
          </p:cNvPr>
          <p:cNvSpPr/>
          <p:nvPr/>
        </p:nvSpPr>
        <p:spPr>
          <a:xfrm>
            <a:off x="267004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월례회의</a:t>
            </a: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346E1B5F-3308-4D3D-A7C4-7DEA94098ECA}"/>
              </a:ext>
            </a:extLst>
          </p:cNvPr>
          <p:cNvSpPr/>
          <p:nvPr/>
        </p:nvSpPr>
        <p:spPr>
          <a:xfrm>
            <a:off x="498652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총재월신</a:t>
            </a:r>
            <a:endParaRPr lang="en-US" altLang="ko-KR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 SEOUL)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9316BCA0-D74D-4C79-93CC-2C235C577364}"/>
              </a:ext>
            </a:extLst>
          </p:cNvPr>
          <p:cNvSpPr/>
          <p:nvPr/>
        </p:nvSpPr>
        <p:spPr>
          <a:xfrm>
            <a:off x="730300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로타리클럽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0B39EE74-5A4C-44BE-9BB5-5F72D10978AD}"/>
              </a:ext>
            </a:extLst>
          </p:cNvPr>
          <p:cNvSpPr/>
          <p:nvPr/>
        </p:nvSpPr>
        <p:spPr>
          <a:xfrm>
            <a:off x="961948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커뮤니티</a:t>
            </a:r>
          </a:p>
        </p:txBody>
      </p:sp>
    </p:spTree>
    <p:extLst>
      <p:ext uri="{BB962C8B-B14F-4D97-AF65-F5344CB8AC3E}">
        <p14:creationId xmlns:p14="http://schemas.microsoft.com/office/powerpoint/2010/main" val="340263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>
          <a:xfrm>
            <a:off x="780484" y="447676"/>
            <a:ext cx="4017534" cy="461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effectLst/>
                <a:latin typeface="다음_SemiBold" panose="02000700060000000000" pitchFamily="2" charset="-127"/>
                <a:ea typeface="다음_SemiBold" panose="02000700060000000000" pitchFamily="2" charset="-127"/>
                <a:cs typeface="+mj-cs"/>
              </a:defRPr>
            </a:lvl1pPr>
          </a:lstStyle>
          <a:p>
            <a:pPr algn="l"/>
            <a:endParaRPr lang="ko-KR" altLang="en-US" sz="2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C86D139B-5E9D-4E4E-9B40-C7AAED5C941D}"/>
              </a:ext>
            </a:extLst>
          </p:cNvPr>
          <p:cNvSpPr/>
          <p:nvPr/>
        </p:nvSpPr>
        <p:spPr>
          <a:xfrm>
            <a:off x="267004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월례회의</a:t>
            </a:r>
          </a:p>
        </p:txBody>
      </p: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1346F9AD-AB1A-4806-B20A-A421DBCDA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586673"/>
              </p:ext>
            </p:extLst>
          </p:nvPr>
        </p:nvGraphicFramePr>
        <p:xfrm>
          <a:off x="3730753" y="2348462"/>
          <a:ext cx="7924799" cy="1334262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511807">
                  <a:extLst>
                    <a:ext uri="{9D8B030D-6E8A-4147-A177-3AD203B41FA5}">
                      <a16:colId xmlns:a16="http://schemas.microsoft.com/office/drawing/2014/main" val="244624356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499999144"/>
                    </a:ext>
                  </a:extLst>
                </a:gridCol>
                <a:gridCol w="3974592">
                  <a:extLst>
                    <a:ext uri="{9D8B030D-6E8A-4147-A177-3AD203B41FA5}">
                      <a16:colId xmlns:a16="http://schemas.microsoft.com/office/drawing/2014/main" val="3669037886"/>
                    </a:ext>
                  </a:extLst>
                </a:gridCol>
              </a:tblGrid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월별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공문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월례회의 회의 자료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비디오 클립 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581859"/>
                  </a:ext>
                </a:extLst>
              </a:tr>
            </a:tbl>
          </a:graphicData>
        </a:graphic>
      </p:graphicFrame>
      <p:sp>
        <p:nvSpPr>
          <p:cNvPr id="20" name="타원 19">
            <a:extLst>
              <a:ext uri="{FF2B5EF4-FFF2-40B4-BE49-F238E27FC236}">
                <a16:creationId xmlns:a16="http://schemas.microsoft.com/office/drawing/2014/main" id="{C813B81C-34A1-4B7F-B6B5-233D13E47DB0}"/>
              </a:ext>
            </a:extLst>
          </p:cNvPr>
          <p:cNvSpPr/>
          <p:nvPr/>
        </p:nvSpPr>
        <p:spPr>
          <a:xfrm>
            <a:off x="2999428" y="1805749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6B47E6CA-8086-470F-8E79-085B4617F331}"/>
              </a:ext>
            </a:extLst>
          </p:cNvPr>
          <p:cNvSpPr/>
          <p:nvPr/>
        </p:nvSpPr>
        <p:spPr>
          <a:xfrm>
            <a:off x="3676084" y="2275141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연결선: 꺾임 21">
            <a:extLst>
              <a:ext uri="{FF2B5EF4-FFF2-40B4-BE49-F238E27FC236}">
                <a16:creationId xmlns:a16="http://schemas.microsoft.com/office/drawing/2014/main" id="{49E17EB7-0C9D-4D3C-93AD-FAC637D6853A}"/>
              </a:ext>
            </a:extLst>
          </p:cNvPr>
          <p:cNvCxnSpPr>
            <a:stCxn id="20" idx="4"/>
            <a:endCxn id="21" idx="2"/>
          </p:cNvCxnSpPr>
          <p:nvPr/>
        </p:nvCxnSpPr>
        <p:spPr>
          <a:xfrm rot="16200000" flipH="1">
            <a:off x="3163971" y="1823988"/>
            <a:ext cx="408432" cy="615794"/>
          </a:xfrm>
          <a:prstGeom prst="bentConnector2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D5049DC5-3D91-44C8-81AD-565BCBE6CF0B}"/>
              </a:ext>
            </a:extLst>
          </p:cNvPr>
          <p:cNvSpPr/>
          <p:nvPr/>
        </p:nvSpPr>
        <p:spPr>
          <a:xfrm>
            <a:off x="498652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총재월신</a:t>
            </a:r>
            <a:endParaRPr lang="en-US" altLang="ko-KR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 SEOUL)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7D60551E-AEEE-4E7E-916A-1903F3CC9AC9}"/>
              </a:ext>
            </a:extLst>
          </p:cNvPr>
          <p:cNvSpPr/>
          <p:nvPr/>
        </p:nvSpPr>
        <p:spPr>
          <a:xfrm>
            <a:off x="730300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로타리클럽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2ADDAE27-0355-4B4C-AE44-E003E5B86F9B}"/>
              </a:ext>
            </a:extLst>
          </p:cNvPr>
          <p:cNvSpPr/>
          <p:nvPr/>
        </p:nvSpPr>
        <p:spPr>
          <a:xfrm>
            <a:off x="961948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커뮤니티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EB48B6D4-BC7D-4607-BA05-9CE770BCCD42}"/>
              </a:ext>
            </a:extLst>
          </p:cNvPr>
          <p:cNvSpPr/>
          <p:nvPr/>
        </p:nvSpPr>
        <p:spPr>
          <a:xfrm>
            <a:off x="35356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RI3650</a:t>
            </a:r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지구</a:t>
            </a:r>
          </a:p>
        </p:txBody>
      </p:sp>
    </p:spTree>
    <p:extLst>
      <p:ext uri="{BB962C8B-B14F-4D97-AF65-F5344CB8AC3E}">
        <p14:creationId xmlns:p14="http://schemas.microsoft.com/office/powerpoint/2010/main" val="339494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>
          <a:xfrm>
            <a:off x="780484" y="447676"/>
            <a:ext cx="4017534" cy="461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effectLst/>
                <a:latin typeface="다음_SemiBold" panose="02000700060000000000" pitchFamily="2" charset="-127"/>
                <a:ea typeface="다음_SemiBold" panose="02000700060000000000" pitchFamily="2" charset="-127"/>
                <a:cs typeface="+mj-cs"/>
              </a:defRPr>
            </a:lvl1pPr>
          </a:lstStyle>
          <a:p>
            <a:pPr algn="l"/>
            <a:endParaRPr lang="ko-KR" altLang="en-US" sz="2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7922A8E-8AAF-44AB-BE22-4F24CF153E51}"/>
              </a:ext>
            </a:extLst>
          </p:cNvPr>
          <p:cNvSpPr/>
          <p:nvPr/>
        </p:nvSpPr>
        <p:spPr>
          <a:xfrm>
            <a:off x="35356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RI3650</a:t>
            </a:r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지구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C86D139B-5E9D-4E4E-9B40-C7AAED5C941D}"/>
              </a:ext>
            </a:extLst>
          </p:cNvPr>
          <p:cNvSpPr/>
          <p:nvPr/>
        </p:nvSpPr>
        <p:spPr>
          <a:xfrm>
            <a:off x="267004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</a:t>
            </a:r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725B226-536A-4ED6-AA55-4C378E02E7F0}"/>
              </a:ext>
            </a:extLst>
          </p:cNvPr>
          <p:cNvSpPr/>
          <p:nvPr/>
        </p:nvSpPr>
        <p:spPr>
          <a:xfrm>
            <a:off x="498652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총재월신</a:t>
            </a:r>
            <a:endParaRPr lang="en-US" altLang="ko-KR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 SEOUL)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A3FB589-B526-4643-8F87-BD817E8DC947}"/>
              </a:ext>
            </a:extLst>
          </p:cNvPr>
          <p:cNvSpPr/>
          <p:nvPr/>
        </p:nvSpPr>
        <p:spPr>
          <a:xfrm>
            <a:off x="730300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로타리클럽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61AB801-1AC7-4D32-B787-34801ADF2D3C}"/>
              </a:ext>
            </a:extLst>
          </p:cNvPr>
          <p:cNvSpPr/>
          <p:nvPr/>
        </p:nvSpPr>
        <p:spPr>
          <a:xfrm>
            <a:off x="961948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커뮤니티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34BAE075-038A-4483-B801-239EBF5CA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429315"/>
              </p:ext>
            </p:extLst>
          </p:nvPr>
        </p:nvGraphicFramePr>
        <p:xfrm>
          <a:off x="6096000" y="2348462"/>
          <a:ext cx="3950207" cy="912312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511807">
                  <a:extLst>
                    <a:ext uri="{9D8B030D-6E8A-4147-A177-3AD203B41FA5}">
                      <a16:colId xmlns:a16="http://schemas.microsoft.com/office/drawing/2014/main" val="244624356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499999144"/>
                    </a:ext>
                  </a:extLst>
                </a:gridCol>
              </a:tblGrid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총재월신</a:t>
                      </a: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581859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총재월신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</a:t>
                      </a: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과월호</a:t>
                      </a: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1292295"/>
                  </a:ext>
                </a:extLst>
              </a:tr>
            </a:tbl>
          </a:graphicData>
        </a:graphic>
      </p:graphicFrame>
      <p:sp>
        <p:nvSpPr>
          <p:cNvPr id="3" name="타원 2">
            <a:extLst>
              <a:ext uri="{FF2B5EF4-FFF2-40B4-BE49-F238E27FC236}">
                <a16:creationId xmlns:a16="http://schemas.microsoft.com/office/drawing/2014/main" id="{91A0B092-D69B-4857-AFF3-22507C3ED567}"/>
              </a:ext>
            </a:extLst>
          </p:cNvPr>
          <p:cNvSpPr/>
          <p:nvPr/>
        </p:nvSpPr>
        <p:spPr>
          <a:xfrm>
            <a:off x="5364675" y="1805749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E1015D5F-0C51-4609-9A07-535E9048153C}"/>
              </a:ext>
            </a:extLst>
          </p:cNvPr>
          <p:cNvSpPr/>
          <p:nvPr/>
        </p:nvSpPr>
        <p:spPr>
          <a:xfrm>
            <a:off x="6041331" y="2275141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연결선: 꺾임 15">
            <a:extLst>
              <a:ext uri="{FF2B5EF4-FFF2-40B4-BE49-F238E27FC236}">
                <a16:creationId xmlns:a16="http://schemas.microsoft.com/office/drawing/2014/main" id="{DE731FAA-A01A-4750-84D2-A8B79BC31A66}"/>
              </a:ext>
            </a:extLst>
          </p:cNvPr>
          <p:cNvCxnSpPr>
            <a:stCxn id="3" idx="4"/>
            <a:endCxn id="10" idx="2"/>
          </p:cNvCxnSpPr>
          <p:nvPr/>
        </p:nvCxnSpPr>
        <p:spPr>
          <a:xfrm rot="16200000" flipH="1">
            <a:off x="5529218" y="1823988"/>
            <a:ext cx="408432" cy="615794"/>
          </a:xfrm>
          <a:prstGeom prst="bentConnector2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>
          <a:xfrm>
            <a:off x="780484" y="447676"/>
            <a:ext cx="4017534" cy="461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effectLst/>
                <a:latin typeface="다음_SemiBold" panose="02000700060000000000" pitchFamily="2" charset="-127"/>
                <a:ea typeface="다음_SemiBold" panose="02000700060000000000" pitchFamily="2" charset="-127"/>
                <a:cs typeface="+mj-cs"/>
              </a:defRPr>
            </a:lvl1pPr>
          </a:lstStyle>
          <a:p>
            <a:pPr algn="l"/>
            <a:endParaRPr lang="ko-KR" altLang="en-US" sz="2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A3FB589-B526-4643-8F87-BD817E8DC947}"/>
              </a:ext>
            </a:extLst>
          </p:cNvPr>
          <p:cNvSpPr/>
          <p:nvPr/>
        </p:nvSpPr>
        <p:spPr>
          <a:xfrm>
            <a:off x="730300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로타리클럽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61AB801-1AC7-4D32-B787-34801ADF2D3C}"/>
              </a:ext>
            </a:extLst>
          </p:cNvPr>
          <p:cNvSpPr/>
          <p:nvPr/>
        </p:nvSpPr>
        <p:spPr>
          <a:xfrm>
            <a:off x="961948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커뮤니티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34BAE075-038A-4483-B801-239EBF5CA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031456"/>
              </p:ext>
            </p:extLst>
          </p:nvPr>
        </p:nvGraphicFramePr>
        <p:xfrm>
          <a:off x="3730753" y="2348462"/>
          <a:ext cx="7924799" cy="2390967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767839">
                  <a:extLst>
                    <a:ext uri="{9D8B030D-6E8A-4147-A177-3AD203B41FA5}">
                      <a16:colId xmlns:a16="http://schemas.microsoft.com/office/drawing/2014/main" val="2446243563"/>
                    </a:ext>
                  </a:extLst>
                </a:gridCol>
                <a:gridCol w="2182368">
                  <a:extLst>
                    <a:ext uri="{9D8B030D-6E8A-4147-A177-3AD203B41FA5}">
                      <a16:colId xmlns:a16="http://schemas.microsoft.com/office/drawing/2014/main" val="1499999144"/>
                    </a:ext>
                  </a:extLst>
                </a:gridCol>
                <a:gridCol w="3974592">
                  <a:extLst>
                    <a:ext uri="{9D8B030D-6E8A-4147-A177-3AD203B41FA5}">
                      <a16:colId xmlns:a16="http://schemas.microsoft.com/office/drawing/2014/main" val="3669037886"/>
                    </a:ext>
                  </a:extLst>
                </a:gridCol>
              </a:tblGrid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지역별 클럽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(1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지역 부터 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10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지역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)</a:t>
                      </a: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클럽 명칭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(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지역별</a:t>
                      </a: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)</a:t>
                      </a: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클럽 명칭과 회장 및 총무와 연락처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클럽 홈페이지 혹은 블로그와 링크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)</a:t>
                      </a: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581859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클럽 소식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주회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안내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봉사활동 안내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클럽 주보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클럽의 회장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총무 혹은 사무장이 입력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1292295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신세대 활동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로타랙트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인터랙트</a:t>
                      </a: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명칭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소속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스폰서클럽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지도교사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4497487"/>
                  </a:ext>
                </a:extLst>
              </a:tr>
            </a:tbl>
          </a:graphicData>
        </a:graphic>
      </p:graphicFrame>
      <p:sp>
        <p:nvSpPr>
          <p:cNvPr id="3" name="타원 2">
            <a:extLst>
              <a:ext uri="{FF2B5EF4-FFF2-40B4-BE49-F238E27FC236}">
                <a16:creationId xmlns:a16="http://schemas.microsoft.com/office/drawing/2014/main" id="{91A0B092-D69B-4857-AFF3-22507C3ED567}"/>
              </a:ext>
            </a:extLst>
          </p:cNvPr>
          <p:cNvSpPr/>
          <p:nvPr/>
        </p:nvSpPr>
        <p:spPr>
          <a:xfrm>
            <a:off x="7632290" y="1805749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E1015D5F-0C51-4609-9A07-535E9048153C}"/>
              </a:ext>
            </a:extLst>
          </p:cNvPr>
          <p:cNvSpPr/>
          <p:nvPr/>
        </p:nvSpPr>
        <p:spPr>
          <a:xfrm>
            <a:off x="3676084" y="2275141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연결선: 꺾임 15">
            <a:extLst>
              <a:ext uri="{FF2B5EF4-FFF2-40B4-BE49-F238E27FC236}">
                <a16:creationId xmlns:a16="http://schemas.microsoft.com/office/drawing/2014/main" id="{DE731FAA-A01A-4750-84D2-A8B79BC31A66}"/>
              </a:ext>
            </a:extLst>
          </p:cNvPr>
          <p:cNvCxnSpPr>
            <a:stCxn id="3" idx="4"/>
            <a:endCxn id="10" idx="2"/>
          </p:cNvCxnSpPr>
          <p:nvPr/>
        </p:nvCxnSpPr>
        <p:spPr>
          <a:xfrm rot="5400000">
            <a:off x="5480402" y="123351"/>
            <a:ext cx="408432" cy="4017068"/>
          </a:xfrm>
          <a:prstGeom prst="bentConnector4">
            <a:avLst>
              <a:gd name="adj1" fmla="val 42537"/>
              <a:gd name="adj2" fmla="val 105691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A4C8B35-DC42-461A-9682-8D8462898253}"/>
              </a:ext>
            </a:extLst>
          </p:cNvPr>
          <p:cNvSpPr/>
          <p:nvPr/>
        </p:nvSpPr>
        <p:spPr>
          <a:xfrm>
            <a:off x="35356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RI3650</a:t>
            </a:r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지구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0EF2DAED-1ECA-4623-9AD3-ADDEF1BF9C64}"/>
              </a:ext>
            </a:extLst>
          </p:cNvPr>
          <p:cNvSpPr/>
          <p:nvPr/>
        </p:nvSpPr>
        <p:spPr>
          <a:xfrm>
            <a:off x="267004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월례회의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077B88C8-79E1-45B2-8C51-8C2D07ADCF09}"/>
              </a:ext>
            </a:extLst>
          </p:cNvPr>
          <p:cNvSpPr/>
          <p:nvPr/>
        </p:nvSpPr>
        <p:spPr>
          <a:xfrm>
            <a:off x="498652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총재월신</a:t>
            </a:r>
            <a:endParaRPr lang="en-US" altLang="ko-KR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 SEOUL)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210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ACC93E-452F-5C43-AF46-B317CA66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17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>
          <a:xfrm>
            <a:off x="780484" y="447676"/>
            <a:ext cx="4017534" cy="461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effectLst/>
                <a:latin typeface="다음_SemiBold" panose="02000700060000000000" pitchFamily="2" charset="-127"/>
                <a:ea typeface="다음_SemiBold" panose="02000700060000000000" pitchFamily="2" charset="-127"/>
                <a:cs typeface="+mj-cs"/>
              </a:defRPr>
            </a:lvl1pPr>
          </a:lstStyle>
          <a:p>
            <a:pPr algn="l"/>
            <a:endParaRPr lang="ko-KR" altLang="en-US" sz="2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7922A8E-8AAF-44AB-BE22-4F24CF153E51}"/>
              </a:ext>
            </a:extLst>
          </p:cNvPr>
          <p:cNvSpPr/>
          <p:nvPr/>
        </p:nvSpPr>
        <p:spPr>
          <a:xfrm>
            <a:off x="35356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RI3650</a:t>
            </a:r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지구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C86D139B-5E9D-4E4E-9B40-C7AAED5C941D}"/>
              </a:ext>
            </a:extLst>
          </p:cNvPr>
          <p:cNvSpPr/>
          <p:nvPr/>
        </p:nvSpPr>
        <p:spPr>
          <a:xfrm>
            <a:off x="267004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</a:t>
            </a:r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725B226-536A-4ED6-AA55-4C378E02E7F0}"/>
              </a:ext>
            </a:extLst>
          </p:cNvPr>
          <p:cNvSpPr/>
          <p:nvPr/>
        </p:nvSpPr>
        <p:spPr>
          <a:xfrm>
            <a:off x="498652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총재월신</a:t>
            </a:r>
            <a:endParaRPr lang="en-US" altLang="ko-KR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 SEOUL)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A3FB589-B526-4643-8F87-BD817E8DC947}"/>
              </a:ext>
            </a:extLst>
          </p:cNvPr>
          <p:cNvSpPr/>
          <p:nvPr/>
        </p:nvSpPr>
        <p:spPr>
          <a:xfrm>
            <a:off x="730300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로타리클럽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61AB801-1AC7-4D32-B787-34801ADF2D3C}"/>
              </a:ext>
            </a:extLst>
          </p:cNvPr>
          <p:cNvSpPr/>
          <p:nvPr/>
        </p:nvSpPr>
        <p:spPr>
          <a:xfrm>
            <a:off x="9619488" y="1086421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커뮤니티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34BAE075-038A-4483-B801-239EBF5CA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034980"/>
              </p:ext>
            </p:extLst>
          </p:nvPr>
        </p:nvGraphicFramePr>
        <p:xfrm>
          <a:off x="3730753" y="2348462"/>
          <a:ext cx="7924799" cy="3751158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767839">
                  <a:extLst>
                    <a:ext uri="{9D8B030D-6E8A-4147-A177-3AD203B41FA5}">
                      <a16:colId xmlns:a16="http://schemas.microsoft.com/office/drawing/2014/main" val="2446243563"/>
                    </a:ext>
                  </a:extLst>
                </a:gridCol>
                <a:gridCol w="2182368">
                  <a:extLst>
                    <a:ext uri="{9D8B030D-6E8A-4147-A177-3AD203B41FA5}">
                      <a16:colId xmlns:a16="http://schemas.microsoft.com/office/drawing/2014/main" val="1499999144"/>
                    </a:ext>
                  </a:extLst>
                </a:gridCol>
                <a:gridCol w="3974592">
                  <a:extLst>
                    <a:ext uri="{9D8B030D-6E8A-4147-A177-3AD203B41FA5}">
                      <a16:colId xmlns:a16="http://schemas.microsoft.com/office/drawing/2014/main" val="3669037886"/>
                    </a:ext>
                  </a:extLst>
                </a:gridCol>
              </a:tblGrid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공지 사항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581859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소식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국제로타리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로타리재단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3650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1292295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클럽주보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공통양식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월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2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회 </a:t>
                      </a:r>
                      <a:r>
                        <a:rPr lang="ko-KR" altLang="en-US" sz="1400" dirty="0" err="1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주차별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공통내용 정리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(???)</a:t>
                      </a: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76738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주회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연사 안내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719144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주요 </a:t>
                      </a: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봉사횔동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기관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788446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회원 동정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3570363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자료실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4875068"/>
                  </a:ext>
                </a:extLst>
              </a:tr>
            </a:tbl>
          </a:graphicData>
        </a:graphic>
      </p:graphicFrame>
      <p:sp>
        <p:nvSpPr>
          <p:cNvPr id="3" name="타원 2">
            <a:extLst>
              <a:ext uri="{FF2B5EF4-FFF2-40B4-BE49-F238E27FC236}">
                <a16:creationId xmlns:a16="http://schemas.microsoft.com/office/drawing/2014/main" id="{91A0B092-D69B-4857-AFF3-22507C3ED567}"/>
              </a:ext>
            </a:extLst>
          </p:cNvPr>
          <p:cNvSpPr/>
          <p:nvPr/>
        </p:nvSpPr>
        <p:spPr>
          <a:xfrm>
            <a:off x="9895430" y="1805749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E1015D5F-0C51-4609-9A07-535E9048153C}"/>
              </a:ext>
            </a:extLst>
          </p:cNvPr>
          <p:cNvSpPr/>
          <p:nvPr/>
        </p:nvSpPr>
        <p:spPr>
          <a:xfrm>
            <a:off x="3676084" y="2275141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연결선: 꺾임 15">
            <a:extLst>
              <a:ext uri="{FF2B5EF4-FFF2-40B4-BE49-F238E27FC236}">
                <a16:creationId xmlns:a16="http://schemas.microsoft.com/office/drawing/2014/main" id="{DE731FAA-A01A-4750-84D2-A8B79BC31A66}"/>
              </a:ext>
            </a:extLst>
          </p:cNvPr>
          <p:cNvCxnSpPr>
            <a:stCxn id="3" idx="4"/>
            <a:endCxn id="10" idx="2"/>
          </p:cNvCxnSpPr>
          <p:nvPr/>
        </p:nvCxnSpPr>
        <p:spPr>
          <a:xfrm rot="5400000">
            <a:off x="6611972" y="-1008219"/>
            <a:ext cx="408432" cy="6280208"/>
          </a:xfrm>
          <a:prstGeom prst="bentConnector4">
            <a:avLst>
              <a:gd name="adj1" fmla="val 42537"/>
              <a:gd name="adj2" fmla="val 10364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8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>
          <a:xfrm>
            <a:off x="780484" y="447676"/>
            <a:ext cx="4017534" cy="461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effectLst/>
                <a:latin typeface="다음_SemiBold" panose="02000700060000000000" pitchFamily="2" charset="-127"/>
                <a:ea typeface="다음_SemiBold" panose="02000700060000000000" pitchFamily="2" charset="-127"/>
                <a:cs typeface="+mj-cs"/>
              </a:defRPr>
            </a:lvl1pPr>
          </a:lstStyle>
          <a:p>
            <a:pPr algn="l"/>
            <a:endParaRPr lang="ko-KR" altLang="en-US" sz="2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7922A8E-8AAF-44AB-BE22-4F24CF153E51}"/>
              </a:ext>
            </a:extLst>
          </p:cNvPr>
          <p:cNvSpPr/>
          <p:nvPr/>
        </p:nvSpPr>
        <p:spPr>
          <a:xfrm>
            <a:off x="35356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RI3650</a:t>
            </a:r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지구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C86D139B-5E9D-4E4E-9B40-C7AAED5C941D}"/>
              </a:ext>
            </a:extLst>
          </p:cNvPr>
          <p:cNvSpPr/>
          <p:nvPr/>
        </p:nvSpPr>
        <p:spPr>
          <a:xfrm>
            <a:off x="267004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월례회의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725B226-536A-4ED6-AA55-4C378E02E7F0}"/>
              </a:ext>
            </a:extLst>
          </p:cNvPr>
          <p:cNvSpPr/>
          <p:nvPr/>
        </p:nvSpPr>
        <p:spPr>
          <a:xfrm>
            <a:off x="498652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총재월신</a:t>
            </a:r>
            <a:endParaRPr lang="en-US" altLang="ko-KR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 SEOUL)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A3FB589-B526-4643-8F87-BD817E8DC947}"/>
              </a:ext>
            </a:extLst>
          </p:cNvPr>
          <p:cNvSpPr/>
          <p:nvPr/>
        </p:nvSpPr>
        <p:spPr>
          <a:xfrm>
            <a:off x="730300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로타리클럽</a:t>
            </a:r>
            <a:endParaRPr lang="ko-KR" altLang="en-US" dirty="0">
              <a:solidFill>
                <a:srgbClr val="0000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61AB801-1AC7-4D32-B787-34801ADF2D3C}"/>
              </a:ext>
            </a:extLst>
          </p:cNvPr>
          <p:cNvSpPr/>
          <p:nvPr/>
        </p:nvSpPr>
        <p:spPr>
          <a:xfrm>
            <a:off x="9619488" y="1080326"/>
            <a:ext cx="1975104" cy="780288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0000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커뮤니티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FE87B490-C771-431F-AF10-D6D59F178E8C}"/>
              </a:ext>
            </a:extLst>
          </p:cNvPr>
          <p:cNvSpPr/>
          <p:nvPr/>
        </p:nvSpPr>
        <p:spPr>
          <a:xfrm>
            <a:off x="353568" y="4139184"/>
            <a:ext cx="1975104" cy="1030223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</a:t>
            </a:r>
            <a:r>
              <a:rPr lang="en-US" altLang="ko-KR" dirty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(ROTARY)</a:t>
            </a:r>
            <a:endParaRPr lang="ko-KR" altLang="en-US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F74806FE-72C0-4AF7-B77F-600801048A9A}"/>
              </a:ext>
            </a:extLst>
          </p:cNvPr>
          <p:cNvSpPr/>
          <p:nvPr/>
        </p:nvSpPr>
        <p:spPr>
          <a:xfrm>
            <a:off x="353568" y="5333999"/>
            <a:ext cx="1975104" cy="1030223"/>
          </a:xfrm>
          <a:prstGeom prst="round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로타리재단</a:t>
            </a:r>
            <a:endParaRPr lang="en-US" altLang="ko-KR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(The ROTARY Foundation)</a:t>
            </a:r>
            <a:endParaRPr lang="ko-KR" altLang="en-US" dirty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93BD8E1E-0131-4CFA-9C61-B15FF8519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951862"/>
              </p:ext>
            </p:extLst>
          </p:nvPr>
        </p:nvGraphicFramePr>
        <p:xfrm>
          <a:off x="3730753" y="2973604"/>
          <a:ext cx="7924799" cy="3390618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511807">
                  <a:extLst>
                    <a:ext uri="{9D8B030D-6E8A-4147-A177-3AD203B41FA5}">
                      <a16:colId xmlns:a16="http://schemas.microsoft.com/office/drawing/2014/main" val="244624356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499999144"/>
                    </a:ext>
                  </a:extLst>
                </a:gridCol>
                <a:gridCol w="3974592">
                  <a:extLst>
                    <a:ext uri="{9D8B030D-6E8A-4147-A177-3AD203B41FA5}">
                      <a16:colId xmlns:a16="http://schemas.microsoft.com/office/drawing/2014/main" val="3669037886"/>
                    </a:ext>
                  </a:extLst>
                </a:gridCol>
              </a:tblGrid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국제로타리</a:t>
                      </a: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탄생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정의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강령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네가지 표준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봉사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국제로타리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조직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국제로타리</a:t>
                      </a: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회장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및 클럽운영 원칙</a:t>
                      </a:r>
                      <a:endParaRPr lang="en-US" altLang="ko-KR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주요 업적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탄생 배경과 창시자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정의와 사면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모토 및 </a:t>
                      </a:r>
                      <a:r>
                        <a:rPr lang="ko-KR" altLang="en-US" sz="1400" dirty="0" err="1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비젼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강령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네가지 표준의 유래 및 내용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5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대봉사와 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6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대 초점분야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한국지국 포함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현 회장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역대 회장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총재선출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지구 및 클럽 운영세칙</a:t>
                      </a:r>
                      <a:endParaRPr lang="en-US" altLang="ko-KR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100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년 업적 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예 </a:t>
                      </a:r>
                      <a:r>
                        <a:rPr lang="ko-KR" altLang="en-US" sz="1400" dirty="0" err="1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소아마비박멸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 등등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581859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한국의 </a:t>
                      </a:r>
                      <a:r>
                        <a:rPr lang="ko-KR" altLang="en-US" sz="1400" dirty="0" err="1"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로타리</a:t>
                      </a: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존과 지역별 지구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각 지구 홈페이와 링크</a:t>
                      </a:r>
                      <a:r>
                        <a:rPr lang="en-US" altLang="ko-KR" sz="1400" dirty="0">
                          <a:solidFill>
                            <a:srgbClr val="00B050"/>
                          </a:solidFill>
                          <a:latin typeface="나눔고딕 Light" panose="020D0904000000000000" pitchFamily="50" charset="-127"/>
                          <a:ea typeface="나눔고딕 Light" panose="020D0904000000000000" pitchFamily="50" charset="-127"/>
                        </a:rPr>
                        <a:t>)</a:t>
                      </a:r>
                      <a:endParaRPr lang="ko-KR" altLang="en-US" sz="1400" dirty="0">
                        <a:solidFill>
                          <a:srgbClr val="00B050"/>
                        </a:solidFill>
                        <a:latin typeface="나눔고딕 Light" panose="020D0904000000000000" pitchFamily="50" charset="-127"/>
                        <a:ea typeface="나눔고딕 Light" panose="020D0904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569313"/>
                  </a:ext>
                </a:extLst>
              </a:tr>
            </a:tbl>
          </a:graphicData>
        </a:graphic>
      </p:graphicFrame>
      <p:sp>
        <p:nvSpPr>
          <p:cNvPr id="20" name="타원 19">
            <a:extLst>
              <a:ext uri="{FF2B5EF4-FFF2-40B4-BE49-F238E27FC236}">
                <a16:creationId xmlns:a16="http://schemas.microsoft.com/office/drawing/2014/main" id="{B47327E4-CAAB-4FE7-9F78-19CFC96731CA}"/>
              </a:ext>
            </a:extLst>
          </p:cNvPr>
          <p:cNvSpPr/>
          <p:nvPr/>
        </p:nvSpPr>
        <p:spPr>
          <a:xfrm>
            <a:off x="3676084" y="2933509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DC1E2A89-57FE-42D6-ABFB-9B4860BEA3E8}"/>
              </a:ext>
            </a:extLst>
          </p:cNvPr>
          <p:cNvSpPr/>
          <p:nvPr/>
        </p:nvSpPr>
        <p:spPr>
          <a:xfrm>
            <a:off x="2267908" y="4231957"/>
            <a:ext cx="121724" cy="121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연결선: 꺾임 21">
            <a:extLst>
              <a:ext uri="{FF2B5EF4-FFF2-40B4-BE49-F238E27FC236}">
                <a16:creationId xmlns:a16="http://schemas.microsoft.com/office/drawing/2014/main" id="{7D795BC3-65B8-4B54-9A26-8937598D7C3B}"/>
              </a:ext>
            </a:extLst>
          </p:cNvPr>
          <p:cNvCxnSpPr>
            <a:stCxn id="21" idx="6"/>
            <a:endCxn id="20" idx="2"/>
          </p:cNvCxnSpPr>
          <p:nvPr/>
        </p:nvCxnSpPr>
        <p:spPr>
          <a:xfrm flipV="1">
            <a:off x="2389632" y="2994469"/>
            <a:ext cx="1286452" cy="1298448"/>
          </a:xfrm>
          <a:prstGeom prst="bentConnector3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24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1_물방울">
  <a:themeElements>
    <a:clrScheme name="물방울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물방울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물방울">
  <a:themeElements>
    <a:clrScheme name="물방울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물방울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물방울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물방울</Template>
  <TotalTime>5192</TotalTime>
  <Words>415</Words>
  <Application>Microsoft Office PowerPoint</Application>
  <PresentationFormat>와이드스크린</PresentationFormat>
  <Paragraphs>156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1_물방울</vt:lpstr>
      <vt:lpstr>물방울</vt:lpstr>
      <vt:lpstr>홈페이지 메뉴 구성 안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Eunjoo Kim</dc:creator>
  <cp:lastModifiedBy>김 중</cp:lastModifiedBy>
  <cp:revision>351</cp:revision>
  <cp:lastPrinted>2019-01-17T08:42:53Z</cp:lastPrinted>
  <dcterms:created xsi:type="dcterms:W3CDTF">2015-01-17T11:56:31Z</dcterms:created>
  <dcterms:modified xsi:type="dcterms:W3CDTF">2019-01-24T06:35:38Z</dcterms:modified>
</cp:coreProperties>
</file>